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65" r:id="rId3"/>
    <p:sldId id="357" r:id="rId4"/>
    <p:sldId id="347" r:id="rId5"/>
    <p:sldId id="396" r:id="rId6"/>
    <p:sldId id="449" r:id="rId7"/>
    <p:sldId id="462" r:id="rId8"/>
    <p:sldId id="460" r:id="rId9"/>
    <p:sldId id="461" r:id="rId10"/>
    <p:sldId id="397" r:id="rId11"/>
    <p:sldId id="463" r:id="rId12"/>
    <p:sldId id="400" r:id="rId13"/>
    <p:sldId id="401" r:id="rId14"/>
    <p:sldId id="366" r:id="rId15"/>
    <p:sldId id="402" r:id="rId16"/>
    <p:sldId id="441" r:id="rId17"/>
    <p:sldId id="469" r:id="rId18"/>
    <p:sldId id="464" r:id="rId19"/>
    <p:sldId id="403" r:id="rId20"/>
    <p:sldId id="404" r:id="rId21"/>
    <p:sldId id="405" r:id="rId22"/>
    <p:sldId id="439" r:id="rId23"/>
    <p:sldId id="467" r:id="rId24"/>
    <p:sldId id="470" r:id="rId25"/>
    <p:sldId id="473" r:id="rId26"/>
    <p:sldId id="468" r:id="rId27"/>
    <p:sldId id="472" r:id="rId28"/>
    <p:sldId id="4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547A2-CCA0-4341-80AC-B2CD8A282935}" v="73" dt="2024-12-31T22:15:14.5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2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5-01-01T14:54:44.170" v="3758" actId="20577"/>
      <pc:docMkLst>
        <pc:docMk/>
      </pc:docMkLst>
      <pc:sldChg chg="modSp mod">
        <pc:chgData name="Weifeng Xu" userId="e7aed605-a3dd-4d5a-a692-a87037af107b" providerId="ADAL" clId="{DC6547A2-CCA0-4341-80AC-B2CD8A282935}" dt="2025-01-01T14:54:44.170" v="3758" actId="20577"/>
        <pc:sldMkLst>
          <pc:docMk/>
          <pc:sldMk cId="1323245308" sldId="256"/>
        </pc:sldMkLst>
        <pc:spChg chg="mod">
          <ac:chgData name="Weifeng Xu" userId="e7aed605-a3dd-4d5a-a692-a87037af107b" providerId="ADAL" clId="{DC6547A2-CCA0-4341-80AC-B2CD8A282935}" dt="2025-01-01T14:54:44.170" v="3758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DC6547A2-CCA0-4341-80AC-B2CD8A282935}" dt="2021-08-09T01:52:19.198" v="3479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DC6547A2-CCA0-4341-80AC-B2CD8A282935}" dt="2021-08-09T01:52:30.448" v="3480" actId="47"/>
        <pc:sldMkLst>
          <pc:docMk/>
          <pc:sldMk cId="2524286362" sldId="343"/>
        </pc:sldMkLst>
      </pc:sldChg>
      <pc:sldChg chg="modSp mod ord">
        <pc:chgData name="Weifeng Xu" userId="e7aed605-a3dd-4d5a-a692-a87037af107b" providerId="ADAL" clId="{DC6547A2-CCA0-4341-80AC-B2CD8A282935}" dt="2024-12-31T21:35:20.439" v="3665" actId="14734"/>
        <pc:sldMkLst>
          <pc:docMk/>
          <pc:sldMk cId="2149956382" sldId="366"/>
        </pc:sldMkLst>
        <pc:graphicFrameChg chg="modGraphic">
          <ac:chgData name="Weifeng Xu" userId="e7aed605-a3dd-4d5a-a692-a87037af107b" providerId="ADAL" clId="{DC6547A2-CCA0-4341-80AC-B2CD8A282935}" dt="2024-12-31T21:35:20.439" v="3665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del">
        <pc:chgData name="Weifeng Xu" userId="e7aed605-a3dd-4d5a-a692-a87037af107b" providerId="ADAL" clId="{DC6547A2-CCA0-4341-80AC-B2CD8A282935}" dt="2021-08-09T01:52:09.703" v="3459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DC6547A2-CCA0-4341-80AC-B2CD8A282935}" dt="2021-08-09T01:52:16.953" v="3477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DC6547A2-CCA0-4341-80AC-B2CD8A282935}" dt="2021-08-09T01:52:17.366" v="3478" actId="47"/>
        <pc:sldMkLst>
          <pc:docMk/>
          <pc:sldMk cId="2186280635" sldId="390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4-12-31T21:34:50.393" v="3664" actId="14100"/>
        <pc:sldMkLst>
          <pc:docMk/>
          <pc:sldMk cId="3086783645" sldId="401"/>
        </pc:sldMkLst>
        <pc:spChg chg="mod">
          <ac:chgData name="Weifeng Xu" userId="e7aed605-a3dd-4d5a-a692-a87037af107b" providerId="ADAL" clId="{DC6547A2-CCA0-4341-80AC-B2CD8A282935}" dt="2024-12-31T21:34:42.279" v="3663" actId="14100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4-12-31T21:34:11.549" v="3623" actId="14100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4-12-31T21:34:22.546" v="3625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4-12-31T21:34:50.393" v="3664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4-12-31T22:20:58.984" v="3746" actId="20577"/>
        <pc:sldMkLst>
          <pc:docMk/>
          <pc:sldMk cId="3986757257" sldId="405"/>
        </pc:sldMkLst>
        <pc:spChg chg="add del mod">
          <ac:chgData name="Weifeng Xu" userId="e7aed605-a3dd-4d5a-a692-a87037af107b" providerId="ADAL" clId="{DC6547A2-CCA0-4341-80AC-B2CD8A282935}" dt="2024-12-31T22:20:33.375" v="3719" actId="478"/>
          <ac:spMkLst>
            <pc:docMk/>
            <pc:sldMk cId="3986757257" sldId="405"/>
            <ac:spMk id="3" creationId="{9E944C18-044F-60A5-5A39-D0D5A7B4BA29}"/>
          </ac:spMkLst>
        </pc:spChg>
        <pc:spChg chg="mod">
          <ac:chgData name="Weifeng Xu" userId="e7aed605-a3dd-4d5a-a692-a87037af107b" providerId="ADAL" clId="{DC6547A2-CCA0-4341-80AC-B2CD8A282935}" dt="2024-12-31T22:20:48.847" v="3739" actId="20577"/>
          <ac:spMkLst>
            <pc:docMk/>
            <pc:sldMk cId="3986757257" sldId="405"/>
            <ac:spMk id="15" creationId="{CAEBD117-8D92-421B-8246-C072D990ADDE}"/>
          </ac:spMkLst>
        </pc:spChg>
        <pc:spChg chg="mod">
          <ac:chgData name="Weifeng Xu" userId="e7aed605-a3dd-4d5a-a692-a87037af107b" providerId="ADAL" clId="{DC6547A2-CCA0-4341-80AC-B2CD8A282935}" dt="2024-12-31T22:20:58.984" v="3746" actId="20577"/>
          <ac:spMkLst>
            <pc:docMk/>
            <pc:sldMk cId="3986757257" sldId="405"/>
            <ac:spMk id="17" creationId="{C2C09B31-2C3D-49DB-8FFC-D6002182B177}"/>
          </ac:spMkLst>
        </pc:spChg>
        <pc:cxnChg chg="mod">
          <ac:chgData name="Weifeng Xu" userId="e7aed605-a3dd-4d5a-a692-a87037af107b" providerId="ADAL" clId="{DC6547A2-CCA0-4341-80AC-B2CD8A282935}" dt="2024-12-31T22:20:58.984" v="3746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mod">
        <pc:chgData name="Weifeng Xu" userId="e7aed605-a3dd-4d5a-a692-a87037af107b" providerId="ADAL" clId="{DC6547A2-CCA0-4341-80AC-B2CD8A282935}" dt="2024-12-31T22:22:18.008" v="3754" actId="20577"/>
        <pc:sldMkLst>
          <pc:docMk/>
          <pc:sldMk cId="1673974891" sldId="411"/>
        </pc:sldMkLst>
        <pc:spChg chg="mod">
          <ac:chgData name="Weifeng Xu" userId="e7aed605-a3dd-4d5a-a692-a87037af107b" providerId="ADAL" clId="{DC6547A2-CCA0-4341-80AC-B2CD8A282935}" dt="2024-12-31T22:22:18.008" v="3754" actId="20577"/>
          <ac:spMkLst>
            <pc:docMk/>
            <pc:sldMk cId="1673974891" sldId="411"/>
            <ac:spMk id="3" creationId="{04336431-E946-4244-AB44-1B51F1ACAF27}"/>
          </ac:spMkLst>
        </pc:spChg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del">
        <pc:chgData name="Weifeng Xu" userId="e7aed605-a3dd-4d5a-a692-a87037af107b" providerId="ADAL" clId="{DC6547A2-CCA0-4341-80AC-B2CD8A282935}" dt="2021-08-09T01:52:05.834" v="3449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DC6547A2-CCA0-4341-80AC-B2CD8A282935}" dt="2021-08-09T01:52:05.867" v="3450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DC6547A2-CCA0-4341-80AC-B2CD8A282935}" dt="2021-08-09T01:52:05.917" v="345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DC6547A2-CCA0-4341-80AC-B2CD8A282935}" dt="2021-08-09T01:52:07" v="3455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DC6547A2-CCA0-4341-80AC-B2CD8A282935}" dt="2021-08-09T01:52:12.607" v="3469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DC6547A2-CCA0-4341-80AC-B2CD8A282935}" dt="2021-08-09T01:52:13.113" v="3470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DC6547A2-CCA0-4341-80AC-B2CD8A282935}" dt="2021-08-09T01:52:13.631" v="347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DC6547A2-CCA0-4341-80AC-B2CD8A282935}" dt="2021-08-09T01:52:10.968" v="3465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DC6547A2-CCA0-4341-80AC-B2CD8A282935}" dt="2021-08-09T01:52:16.463" v="3475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DC6547A2-CCA0-4341-80AC-B2CD8A282935}" dt="2021-08-09T01:52:16.689" v="3476" actId="47"/>
        <pc:sldMkLst>
          <pc:docMk/>
          <pc:sldMk cId="1854780033" sldId="437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8-09T01:52:05.743" v="3446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8-09T01:52:05.140" v="3442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DC6547A2-CCA0-4341-80AC-B2CD8A282935}" dt="2021-08-09T01:52:09.950" v="3460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del">
        <pc:chgData name="Weifeng Xu" userId="e7aed605-a3dd-4d5a-a692-a87037af107b" providerId="ADAL" clId="{DC6547A2-CCA0-4341-80AC-B2CD8A282935}" dt="2021-08-09T01:52:11.611" v="3466" actId="47"/>
        <pc:sldMkLst>
          <pc:docMk/>
          <pc:sldMk cId="3862024830" sldId="455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addSp delSp modSp mod ord modClrScheme chgLayout">
        <pc:chgData name="Weifeng Xu" userId="e7aed605-a3dd-4d5a-a692-a87037af107b" providerId="ADAL" clId="{DC6547A2-CCA0-4341-80AC-B2CD8A282935}" dt="2024-12-31T21:28:31.046" v="3534" actId="113"/>
        <pc:sldMkLst>
          <pc:docMk/>
          <pc:sldMk cId="3186974808" sldId="461"/>
        </pc:sldMkLst>
        <pc:spChg chg="mod ord">
          <ac:chgData name="Weifeng Xu" userId="e7aed605-a3dd-4d5a-a692-a87037af107b" providerId="ADAL" clId="{DC6547A2-CCA0-4341-80AC-B2CD8A282935}" dt="2024-12-31T21:23:54.256" v="3508" actId="20577"/>
          <ac:spMkLst>
            <pc:docMk/>
            <pc:sldMk cId="3186974808" sldId="461"/>
            <ac:spMk id="2" creationId="{4614FBE1-CF77-4951-8C2C-2718EB812230}"/>
          </ac:spMkLst>
        </pc:spChg>
        <pc:spChg chg="del mod">
          <ac:chgData name="Weifeng Xu" userId="e7aed605-a3dd-4d5a-a692-a87037af107b" providerId="ADAL" clId="{DC6547A2-CCA0-4341-80AC-B2CD8A282935}" dt="2024-12-31T21:22:35.293" v="3503" actId="700"/>
          <ac:spMkLst>
            <pc:docMk/>
            <pc:sldMk cId="3186974808" sldId="461"/>
            <ac:spMk id="3" creationId="{6813C97F-77A2-4CE6-8A59-A8317389D610}"/>
          </ac:spMkLst>
        </pc:spChg>
        <pc:spChg chg="add mod">
          <ac:chgData name="Weifeng Xu" userId="e7aed605-a3dd-4d5a-a692-a87037af107b" providerId="ADAL" clId="{DC6547A2-CCA0-4341-80AC-B2CD8A282935}" dt="2024-12-31T21:24:17.656" v="3509"/>
          <ac:spMkLst>
            <pc:docMk/>
            <pc:sldMk cId="3186974808" sldId="461"/>
            <ac:spMk id="5" creationId="{44A50FAE-B664-02AF-384B-2C76467B0B6F}"/>
          </ac:spMkLst>
        </pc:spChg>
        <pc:spChg chg="add mod">
          <ac:chgData name="Weifeng Xu" userId="e7aed605-a3dd-4d5a-a692-a87037af107b" providerId="ADAL" clId="{DC6547A2-CCA0-4341-80AC-B2CD8A282935}" dt="2024-12-31T21:28:31.046" v="3534" actId="113"/>
          <ac:spMkLst>
            <pc:docMk/>
            <pc:sldMk cId="3186974808" sldId="461"/>
            <ac:spMk id="7" creationId="{5018127C-48E0-FE17-FD3B-304A0F82BDF5}"/>
          </ac:spMkLst>
        </pc:spChg>
        <pc:graphicFrameChg chg="add mod modGraphic">
          <ac:chgData name="Weifeng Xu" userId="e7aed605-a3dd-4d5a-a692-a87037af107b" providerId="ADAL" clId="{DC6547A2-CCA0-4341-80AC-B2CD8A282935}" dt="2024-12-31T21:28:16.474" v="3530" actId="1076"/>
          <ac:graphicFrameMkLst>
            <pc:docMk/>
            <pc:sldMk cId="3186974808" sldId="461"/>
            <ac:graphicFrameMk id="4" creationId="{5F4E25B4-1EA0-DE06-CC12-DEDB8A10F969}"/>
          </ac:graphicFrameMkLst>
        </pc:graphicFrame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4-12-31T21:30:51.621" v="3552" actId="6549"/>
        <pc:sldMkLst>
          <pc:docMk/>
          <pc:sldMk cId="4046599052" sldId="463"/>
        </pc:sldMkLst>
        <pc:spChg chg="mod">
          <ac:chgData name="Weifeng Xu" userId="e7aed605-a3dd-4d5a-a692-a87037af107b" providerId="ADAL" clId="{DC6547A2-CCA0-4341-80AC-B2CD8A282935}" dt="2024-12-31T21:30:51.621" v="3552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  <pc:sldChg chg="del">
        <pc:chgData name="Weifeng Xu" userId="e7aed605-a3dd-4d5a-a692-a87037af107b" providerId="ADAL" clId="{DC6547A2-CCA0-4341-80AC-B2CD8A282935}" dt="2021-08-09T01:52:05.646" v="3443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DC6547A2-CCA0-4341-80AC-B2CD8A282935}" dt="2021-08-09T01:52:05.679" v="3444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DC6547A2-CCA0-4341-80AC-B2CD8A282935}" dt="2021-08-09T01:52:05.713" v="3445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DC6547A2-CCA0-4341-80AC-B2CD8A282935}" dt="2021-08-09T01:52:05.773" v="3447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DC6547A2-CCA0-4341-80AC-B2CD8A282935}" dt="2021-08-09T01:52:05.804" v="3448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DC6547A2-CCA0-4341-80AC-B2CD8A282935}" dt="2021-08-09T01:52:05.954" v="3452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DC6547A2-CCA0-4341-80AC-B2CD8A282935}" dt="2021-08-09T01:52:05.979" v="3453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DC6547A2-CCA0-4341-80AC-B2CD8A282935}" dt="2021-08-09T01:52:06.009" v="3454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DC6547A2-CCA0-4341-80AC-B2CD8A282935}" dt="2021-08-09T01:52:08.048" v="3456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DC6547A2-CCA0-4341-80AC-B2CD8A282935}" dt="2021-08-09T01:52:08.567" v="3457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DC6547A2-CCA0-4341-80AC-B2CD8A282935}" dt="2021-08-09T01:52:08.946" v="3458" actId="47"/>
        <pc:sldMkLst>
          <pc:docMk/>
          <pc:sldMk cId="22000320" sldId="484"/>
        </pc:sldMkLst>
      </pc:sldChg>
      <pc:sldChg chg="del">
        <pc:chgData name="Weifeng Xu" userId="e7aed605-a3dd-4d5a-a692-a87037af107b" providerId="ADAL" clId="{DC6547A2-CCA0-4341-80AC-B2CD8A282935}" dt="2021-08-09T01:52:10.136" v="346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DC6547A2-CCA0-4341-80AC-B2CD8A282935}" dt="2021-08-09T01:52:10.305" v="3462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DC6547A2-CCA0-4341-80AC-B2CD8A282935}" dt="2021-08-09T01:52:10.489" v="3463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DC6547A2-CCA0-4341-80AC-B2CD8A282935}" dt="2021-08-09T01:52:10.721" v="3464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DC6547A2-CCA0-4341-80AC-B2CD8A282935}" dt="2021-08-09T01:52:11.824" v="3467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DC6547A2-CCA0-4341-80AC-B2CD8A282935}" dt="2021-08-09T01:52:11.990" v="3468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DC6547A2-CCA0-4341-80AC-B2CD8A282935}" dt="2021-08-09T01:52:14.392" v="3472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DC6547A2-CCA0-4341-80AC-B2CD8A282935}" dt="2021-08-09T01:52:15.459" v="3473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DC6547A2-CCA0-4341-80AC-B2CD8A282935}" dt="2021-08-09T01:52:15.791" v="3474" actId="4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ep-command-in-unixlinux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https://www.android.com/gms/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 'Pixel 3/data/data/' | grep -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com.google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cat 'Pixel 3/data/system/packages.xml' | grep –in 'package name="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“’</a:t>
            </a: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https://www.geeksforgeeks.org/grep-command-in-unixlinux/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sqlitebrowser</a:t>
            </a:r>
            <a:r>
              <a:rPr lang="en-US">
                <a:cs typeface="Calibri"/>
              </a:rPr>
              <a:t>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/databases/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guides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GMS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2C03-9D67-4FA3-B3A8-5623A3A9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3810" cy="37560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Generated by Android OS </a:t>
            </a:r>
          </a:p>
          <a:p>
            <a:pPr lvl="1"/>
            <a:r>
              <a:rPr lang="en-US">
                <a:cs typeface="Calibri"/>
              </a:rPr>
              <a:t>Messages app description (static information, we focus)</a:t>
            </a:r>
          </a:p>
          <a:p>
            <a:pPr lvl="2"/>
            <a:r>
              <a:rPr lang="en-GB">
                <a:cs typeface="Calibri"/>
              </a:rPr>
              <a:t>Version of app, when was the app installed/updated</a:t>
            </a:r>
          </a:p>
          <a:p>
            <a:pPr lvl="1"/>
            <a:r>
              <a:rPr lang="en-US">
                <a:cs typeface="Calibri"/>
              </a:rPr>
              <a:t>System logs (dynamic information)</a:t>
            </a:r>
          </a:p>
          <a:p>
            <a:pPr lvl="2"/>
            <a:r>
              <a:rPr lang="en-US">
                <a:cs typeface="Calibri"/>
              </a:rPr>
              <a:t>App activities logs (covers in different classes)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Generated by Google Messages functionalities</a:t>
            </a:r>
          </a:p>
          <a:p>
            <a:pPr lvl="1"/>
            <a:r>
              <a:rPr lang="en-US">
                <a:cs typeface="Calibri"/>
              </a:rPr>
              <a:t>Text</a:t>
            </a:r>
          </a:p>
          <a:p>
            <a:pPr lvl="1"/>
            <a:r>
              <a:rPr lang="en-US">
                <a:cs typeface="Calibri"/>
              </a:rPr>
              <a:t>Chat</a:t>
            </a:r>
          </a:p>
          <a:p>
            <a:pPr lvl="1"/>
            <a:r>
              <a:rPr lang="en-US">
                <a:cs typeface="Calibri"/>
              </a:rPr>
              <a:t>Group texts</a:t>
            </a:r>
          </a:p>
          <a:p>
            <a:pPr lvl="1"/>
            <a:r>
              <a:rPr lang="en-US">
                <a:cs typeface="Calibri"/>
              </a:rPr>
              <a:t>Share pictures, videos, audio messages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04939-98DB-43A7-B52D-E7C08D7C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 does evidence come from?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6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597DE-6CB5-420F-A040-50C3AF0A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1. How to find Messages app description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ABD71-2115-4E81-B897-869C119C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/>
              <a:t>Locate </a:t>
            </a:r>
            <a:r>
              <a:rPr lang="en-GB" i="1" dirty="0">
                <a:solidFill>
                  <a:srgbClr val="7030A0"/>
                </a:solidFill>
              </a:rPr>
              <a:t>packages.xml </a:t>
            </a:r>
            <a:r>
              <a:rPr lang="en-GB" dirty="0"/>
              <a:t>file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Stores metadata of all the apps</a:t>
            </a:r>
          </a:p>
          <a:p>
            <a:pPr lvl="2"/>
            <a:r>
              <a:rPr lang="en-US" dirty="0">
                <a:ea typeface="+mn-lt"/>
                <a:cs typeface="+mn-lt"/>
              </a:rPr>
              <a:t>Metadata is </a:t>
            </a:r>
            <a:r>
              <a:rPr lang="en-GB" dirty="0">
                <a:ea typeface="+mn-lt"/>
                <a:cs typeface="+mn-lt"/>
              </a:rPr>
              <a:t>structured information that describes, explains, locates, or otherwise makes it easier to retrieve, use, or manage an information resource.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Contains metadata of </a:t>
            </a:r>
            <a:r>
              <a:rPr lang="en-US" i="1" dirty="0">
                <a:solidFill>
                  <a:srgbClr val="7030A0"/>
                </a:solidFill>
                <a:ea typeface="+mn-lt"/>
                <a:cs typeface="+mn-lt"/>
              </a:rPr>
              <a:t>Google Messages </a:t>
            </a:r>
          </a:p>
          <a:p>
            <a:pPr lvl="2"/>
            <a:r>
              <a:rPr lang="en-US" dirty="0">
                <a:ea typeface="+mn-lt"/>
                <a:cs typeface="+mn-lt"/>
              </a:rPr>
              <a:t>Version of app, when was the app installed/updated 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Exam metadata</a:t>
            </a:r>
          </a:p>
        </p:txBody>
      </p:sp>
    </p:spTree>
    <p:extLst>
      <p:ext uri="{BB962C8B-B14F-4D97-AF65-F5344CB8AC3E}">
        <p14:creationId xmlns:p14="http://schemas.microsoft.com/office/powerpoint/2010/main" val="404659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CF58-F693-4833-B1BB-BD546A82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A: </a:t>
            </a:r>
            <a:r>
              <a:rPr lang="en-GB"/>
              <a:t>Locate the </a:t>
            </a:r>
            <a:r>
              <a:rPr lang="en-GB" i="1">
                <a:solidFill>
                  <a:srgbClr val="7030A0"/>
                </a:solidFill>
              </a:rPr>
              <a:t>packages.xml </a:t>
            </a:r>
            <a:r>
              <a:rPr lang="en-GB"/>
              <a:t>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DD4F-8535-4041-96AC-4257A0174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663"/>
            <a:ext cx="10245918" cy="2853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</a:t>
            </a:r>
            <a:r>
              <a:rPr lang="en-US" sz="2800" b="1">
                <a:ea typeface="+mn-lt"/>
                <a:cs typeface="+mn-lt"/>
              </a:rPr>
              <a:t>rep</a:t>
            </a:r>
            <a:r>
              <a:rPr lang="en-US" b="1">
                <a:ea typeface="+mn-lt"/>
                <a:cs typeface="+mn-lt"/>
              </a:rPr>
              <a:t>:  </a:t>
            </a:r>
            <a:r>
              <a:rPr lang="en-US" sz="2800">
                <a:ea typeface="+mn-lt"/>
                <a:cs typeface="+mn-lt"/>
              </a:rPr>
              <a:t>a </a:t>
            </a:r>
            <a:r>
              <a:rPr lang="en-US" sz="2800" b="1">
                <a:ea typeface="+mn-lt"/>
                <a:cs typeface="+mn-lt"/>
              </a:rPr>
              <a:t>command</a:t>
            </a:r>
            <a:r>
              <a:rPr lang="en-US" sz="2800">
                <a:ea typeface="+mn-lt"/>
                <a:cs typeface="+mn-lt"/>
              </a:rPr>
              <a:t>-line tool that allows you to find a string in a file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-</a:t>
            </a:r>
            <a:r>
              <a:rPr lang="en-US" sz="2800" b="1" err="1">
                <a:cs typeface="Calibri"/>
              </a:rPr>
              <a:t>i</a:t>
            </a:r>
            <a:r>
              <a:rPr lang="en-US" sz="2800" b="1">
                <a:cs typeface="Calibri"/>
              </a:rPr>
              <a:t>:</a:t>
            </a:r>
            <a:r>
              <a:rPr lang="en-US" sz="2800">
                <a:cs typeface="Calibri"/>
              </a:rPr>
              <a:t> </a:t>
            </a:r>
            <a:r>
              <a:rPr lang="en-US" sz="2800">
                <a:latin typeface="Calibri"/>
                <a:cs typeface="Calibri"/>
              </a:rPr>
              <a:t>Ignores, case for matching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cs typeface="Calibri"/>
              </a:rPr>
              <a:t>-n: </a:t>
            </a:r>
            <a:r>
              <a:rPr lang="en-US" sz="2800">
                <a:latin typeface="Calibri"/>
                <a:cs typeface="Calibri"/>
              </a:rPr>
              <a:t>Display the matched lines and their line numbers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7CC273-E3C2-4629-9827-ABC4985F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3" y="1871367"/>
            <a:ext cx="10958512" cy="845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A7CC22-27B9-480C-844D-2D97A0018371}"/>
              </a:ext>
            </a:extLst>
          </p:cNvPr>
          <p:cNvSpPr/>
          <p:nvPr/>
        </p:nvSpPr>
        <p:spPr>
          <a:xfrm>
            <a:off x="922110" y="2099529"/>
            <a:ext cx="10958945" cy="623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96F9-C689-4B61-8E55-1E7BFEEF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B: </a:t>
            </a:r>
            <a:r>
              <a:rPr lang="en-GB"/>
              <a:t>Exam metadata</a:t>
            </a:r>
            <a:r>
              <a:rPr lang="en-US">
                <a:cs typeface="Calibri Light"/>
              </a:rPr>
              <a:t> 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139F286-2F1B-431B-8096-12D93936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8" y="1690688"/>
            <a:ext cx="10606260" cy="256849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C5C8F6-B106-4B87-ABFF-8456527F0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54569"/>
              </p:ext>
            </p:extLst>
          </p:nvPr>
        </p:nvGraphicFramePr>
        <p:xfrm>
          <a:off x="759994" y="4757396"/>
          <a:ext cx="9675395" cy="121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194">
                  <a:extLst>
                    <a:ext uri="{9D8B030D-6E8A-4147-A177-3AD203B41FA5}">
                      <a16:colId xmlns:a16="http://schemas.microsoft.com/office/drawing/2014/main" val="353920955"/>
                    </a:ext>
                  </a:extLst>
                </a:gridCol>
                <a:gridCol w="1536234">
                  <a:extLst>
                    <a:ext uri="{9D8B030D-6E8A-4147-A177-3AD203B41FA5}">
                      <a16:colId xmlns:a16="http://schemas.microsoft.com/office/drawing/2014/main" val="4155753769"/>
                    </a:ext>
                  </a:extLst>
                </a:gridCol>
                <a:gridCol w="1644421">
                  <a:extLst>
                    <a:ext uri="{9D8B030D-6E8A-4147-A177-3AD203B41FA5}">
                      <a16:colId xmlns:a16="http://schemas.microsoft.com/office/drawing/2014/main" val="2951756923"/>
                    </a:ext>
                  </a:extLst>
                </a:gridCol>
                <a:gridCol w="4399546">
                  <a:extLst>
                    <a:ext uri="{9D8B030D-6E8A-4147-A177-3AD203B41FA5}">
                      <a16:colId xmlns:a16="http://schemas.microsoft.com/office/drawing/2014/main" val="4270953812"/>
                    </a:ext>
                  </a:extLst>
                </a:gridCol>
              </a:tblGrid>
              <a:tr h="25873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Type​​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Hex​​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Integer​​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Epoch​​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3738252"/>
                  </a:ext>
                </a:extLst>
              </a:tr>
              <a:tr h="29234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dirty="0">
                          <a:effectLst/>
                        </a:rPr>
                        <a:t>ft​​ (First-time installation)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16ff235b278​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>
                          <a:effectLst/>
                        </a:rPr>
                        <a:t>1580316603000</a:t>
                      </a:r>
                      <a:r>
                        <a:rPr lang="en-US" sz="1500">
                          <a:effectLst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 dirty="0">
                          <a:effectLst/>
                        </a:rPr>
                        <a:t>Wednesday, January 29, 2020 4:50:03 PM</a:t>
                      </a:r>
                      <a:r>
                        <a:rPr lang="en-GB" sz="1500" dirty="0">
                          <a:effectLst/>
                        </a:rPr>
                        <a:t>​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410036"/>
                  </a:ext>
                </a:extLst>
              </a:tr>
              <a:tr h="282755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dirty="0">
                          <a:effectLst/>
                        </a:rPr>
                        <a:t>it​​ (</a:t>
                      </a:r>
                      <a:r>
                        <a:rPr lang="en-GB" sz="1500" dirty="0" err="1">
                          <a:effectLst/>
                        </a:rPr>
                        <a:t>init</a:t>
                      </a:r>
                      <a:r>
                        <a:rPr lang="en-GB" sz="1500" dirty="0">
                          <a:effectLst/>
                        </a:rPr>
                        <a:t> download)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11e8f7d4c00​​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1230768000000​​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dirty="0">
                          <a:effectLst/>
                        </a:rPr>
                        <a:t>Thursday, January 1, 2009 12:00:00 AM​​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202157603"/>
                  </a:ext>
                </a:extLst>
              </a:tr>
              <a:tr h="283431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err="1">
                          <a:effectLst/>
                        </a:rPr>
                        <a:t>ut</a:t>
                      </a:r>
                      <a:r>
                        <a:rPr lang="en-GB" sz="1500">
                          <a:effectLst/>
                        </a:rPr>
                        <a:t>​​ (</a:t>
                      </a:r>
                      <a:r>
                        <a:rPr lang="en-GB" sz="1600">
                          <a:effectLst/>
                        </a:rPr>
                        <a:t>last update​​​</a:t>
                      </a:r>
                      <a:r>
                        <a:rPr lang="en-GB" sz="1500">
                          <a:effectLst/>
                        </a:rPr>
                        <a:t>)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16ff235b8bb​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1580316604603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 dirty="0">
                          <a:effectLst/>
                        </a:rPr>
                        <a:t>Wednesday, January 29, 2020 4:50:04.603 PM</a:t>
                      </a:r>
                      <a:r>
                        <a:rPr lang="en-GB" sz="1500" dirty="0">
                          <a:effectLst/>
                        </a:rPr>
                        <a:t>​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5867904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064E351-3B55-41F7-8D06-D42E05FC5F06}"/>
              </a:ext>
            </a:extLst>
          </p:cNvPr>
          <p:cNvSpPr/>
          <p:nvPr/>
        </p:nvSpPr>
        <p:spPr>
          <a:xfrm>
            <a:off x="2683416" y="3024450"/>
            <a:ext cx="5634416" cy="304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139269-FFDD-499C-A92C-41CA95D0833F}"/>
              </a:ext>
            </a:extLst>
          </p:cNvPr>
          <p:cNvCxnSpPr>
            <a:cxnSpLocks/>
          </p:cNvCxnSpPr>
          <p:nvPr/>
        </p:nvCxnSpPr>
        <p:spPr>
          <a:xfrm>
            <a:off x="4946626" y="3153917"/>
            <a:ext cx="491648" cy="1530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8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1FC51-A31D-427B-B0EB-6BF0F4BB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Metadata attributes of </a:t>
            </a:r>
            <a:r>
              <a:rPr lang="en-US" i="1">
                <a:solidFill>
                  <a:srgbClr val="7030A0"/>
                </a:solidFill>
                <a:ea typeface="+mj-lt"/>
                <a:cs typeface="+mj-lt"/>
              </a:rPr>
              <a:t>packages.xml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7E76E-946B-48B6-BDA8-7144B0B233F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E0727F-4394-4C49-A350-75B601DC7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42683"/>
              </p:ext>
            </p:extLst>
          </p:nvPr>
        </p:nvGraphicFramePr>
        <p:xfrm>
          <a:off x="746304" y="1548557"/>
          <a:ext cx="10906125" cy="453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3624119796"/>
                    </a:ext>
                  </a:extLst>
                </a:gridCol>
                <a:gridCol w="1368246">
                  <a:extLst>
                    <a:ext uri="{9D8B030D-6E8A-4147-A177-3AD203B41FA5}">
                      <a16:colId xmlns:a16="http://schemas.microsoft.com/office/drawing/2014/main" val="87569959"/>
                    </a:ext>
                  </a:extLst>
                </a:gridCol>
                <a:gridCol w="8909229">
                  <a:extLst>
                    <a:ext uri="{9D8B030D-6E8A-4147-A177-3AD203B41FA5}">
                      <a16:colId xmlns:a16="http://schemas.microsoft.com/office/drawing/2014/main" val="375524166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Attribute Name​​​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Description​​​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7838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1​​​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name​​​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package name​​​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58527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2​​​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codePath​​​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APK file installation location (/system/app/ or /data/app/)​​​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0761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3​​​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nativeLibraryPath​​​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native library (*.so file) default path is /data/data/&lt;package name&gt;/lib/​​​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2551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4​​​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flag​​​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Store ApplicationInfo Flags [http://developer.android.com/reference/android/content/pm/ApplicationInfo.html]​​​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34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5​​​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timestamp in hex format of first time installation (milliseconds Unix epoch time)​​​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3413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6​​​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it​​​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timestamp in hex format of what? (online notes are conflict with ft)​​​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959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7​​​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ut​​​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timestamp in hex format of last update​​​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96686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8​​​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version​​​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300">
                          <a:effectLst/>
                        </a:rPr>
                        <a:t>Version Code from AndroidManifest.xml file [http://developer.android.com/guide/topics/manifest/manifest-element.html#vcode]​​​</a:t>
                      </a:r>
                      <a:endParaRPr lang="fr-FR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87088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9​​​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sharedUserId​​​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The name of Linux user ID that will be shared with other applications, It is same parameter which we define in AndroidManifest.xml [http://developer.android.com/guide/topics/manifest/manifest-element.html#uid]​​​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015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10​​​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userId​​​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 dirty="0">
                          <a:effectLst/>
                        </a:rPr>
                        <a:t>The name of a Linux user ID (important to find the owner of apps)​​​</a:t>
                      </a:r>
                      <a:endParaRPr lang="en-GB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58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9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CE2-2ADA-4A75-9EAD-D50D97C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 How to find evidence generated by Messages functionalities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2CEF-78D2-4C2F-8280-887AB8CF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870"/>
          </a:xfrm>
        </p:spPr>
        <p:txBody>
          <a:bodyPr/>
          <a:lstStyle/>
          <a:p>
            <a:r>
              <a:rPr lang="en-US">
                <a:cs typeface="Calibri Light"/>
              </a:rPr>
              <a:t>A messaging scenario description using Google Messages</a:t>
            </a:r>
          </a:p>
          <a:p>
            <a:r>
              <a:rPr lang="en-US">
                <a:cs typeface="Calibri Light"/>
              </a:rPr>
              <a:t>Forensic questions related to messaging</a:t>
            </a:r>
          </a:p>
        </p:txBody>
      </p:sp>
      <p:pic>
        <p:nvPicPr>
          <p:cNvPr id="1026" name="Picture 2" descr="Database | Bruker">
            <a:extLst>
              <a:ext uri="{FF2B5EF4-FFF2-40B4-BE49-F238E27FC236}">
                <a16:creationId xmlns:a16="http://schemas.microsoft.com/office/drawing/2014/main" id="{F2171D4A-79AA-4952-8C24-73EAA3D3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52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50411C6A-69DD-422B-A4E9-446DE94A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7" y="362957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D55B696C-9DF1-4A18-9F21-42D7D43B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51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CF3061B-954F-4ABD-B3C9-77BDCDB5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536" y="362460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85C0286-CDE4-48A9-9DB5-3AABA3B2DD4D}"/>
              </a:ext>
            </a:extLst>
          </p:cNvPr>
          <p:cNvSpPr/>
          <p:nvPr/>
        </p:nvSpPr>
        <p:spPr>
          <a:xfrm>
            <a:off x="2633208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105A5E6-9E9B-4708-87A1-AA9AA542E514}"/>
              </a:ext>
            </a:extLst>
          </p:cNvPr>
          <p:cNvSpPr/>
          <p:nvPr/>
        </p:nvSpPr>
        <p:spPr>
          <a:xfrm>
            <a:off x="5174171" y="421239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CD93ED7-9904-49CD-B69C-46429030800A}"/>
              </a:ext>
            </a:extLst>
          </p:cNvPr>
          <p:cNvSpPr/>
          <p:nvPr/>
        </p:nvSpPr>
        <p:spPr>
          <a:xfrm>
            <a:off x="7821809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C135A-000D-4D2D-B1DB-6FC328FCE672}"/>
              </a:ext>
            </a:extLst>
          </p:cNvPr>
          <p:cNvSpPr txBox="1"/>
          <p:nvPr/>
        </p:nvSpPr>
        <p:spPr>
          <a:xfrm>
            <a:off x="3278705" y="529755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7030A0"/>
                </a:solidFill>
                <a:cs typeface="Calibri"/>
              </a:rPr>
              <a:t>Approach to answer each question</a:t>
            </a:r>
          </a:p>
        </p:txBody>
      </p:sp>
    </p:spTree>
    <p:extLst>
      <p:ext uri="{BB962C8B-B14F-4D97-AF65-F5344CB8AC3E}">
        <p14:creationId xmlns:p14="http://schemas.microsoft.com/office/powerpoint/2010/main" val="42713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messaging scenario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DF89-5D28-4C71-A52F-C53342DC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phone was received a message on Jan 29, 2020 at 06:20:45 pm</a:t>
            </a:r>
          </a:p>
          <a:p>
            <a:r>
              <a:rPr lang="en-US">
                <a:ea typeface="+mn-lt"/>
                <a:cs typeface="+mn-lt"/>
              </a:rPr>
              <a:t>What is message?</a:t>
            </a:r>
          </a:p>
          <a:p>
            <a:pPr lvl="1"/>
            <a:r>
              <a:rPr lang="en-US">
                <a:ea typeface="+mn-lt"/>
                <a:cs typeface="+mn-lt"/>
              </a:rPr>
              <a:t>Message is a verbal, written, or recorded communication sent to or left for a recipient who cannot be contacted directly. </a:t>
            </a:r>
          </a:p>
          <a:p>
            <a:pPr lvl="1"/>
            <a:r>
              <a:rPr lang="en-US">
                <a:cs typeface="Calibri"/>
              </a:rPr>
              <a:t>Messages get stored in database as data is organized and easily readable</a:t>
            </a:r>
          </a:p>
          <a:p>
            <a:r>
              <a:rPr lang="en-GB">
                <a:cs typeface="Calibri"/>
              </a:rPr>
              <a:t>Message evidence includes</a:t>
            </a:r>
          </a:p>
          <a:p>
            <a:pPr lvl="1"/>
            <a:r>
              <a:rPr lang="en-GB">
                <a:cs typeface="Calibri"/>
              </a:rPr>
              <a:t>Who (Sender, Receiver)</a:t>
            </a:r>
          </a:p>
          <a:p>
            <a:pPr lvl="1"/>
            <a:r>
              <a:rPr lang="en-GB">
                <a:cs typeface="Calibri"/>
              </a:rPr>
              <a:t>What (Content of the message, e.g., text, pictures, audio, video) </a:t>
            </a:r>
          </a:p>
          <a:p>
            <a:pPr lvl="1"/>
            <a:r>
              <a:rPr lang="en-GB">
                <a:cs typeface="Calibri"/>
              </a:rPr>
              <a:t>When (Timestamps)</a:t>
            </a:r>
          </a:p>
          <a:p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16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Forensic questions related to messaging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DF89-5D28-4C71-A52F-C53342DC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What is the content of the message the phone received on Jan 29, 2020 at 06:20:45 pm?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When was message sent by the other person?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Who sent the message?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Has the message been read?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97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F76A-FA22-4EBB-9B1A-622AAFF0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n-lt"/>
                <a:cs typeface="+mn-lt"/>
              </a:rPr>
              <a:t>a. </a:t>
            </a:r>
            <a:r>
              <a:rPr lang="en-GB">
                <a:ea typeface="+mn-lt"/>
                <a:cs typeface="+mn-lt"/>
              </a:rPr>
              <a:t>What is the content of the message the phone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received</a:t>
            </a:r>
            <a:r>
              <a:rPr lang="en-GB">
                <a:ea typeface="+mn-lt"/>
                <a:cs typeface="+mn-lt"/>
              </a:rPr>
              <a:t> on Jan 29, 2020 at 06:20:45 pm?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C119-D458-4CAB-BAAB-73AC0149C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Step 1: Find the </a:t>
            </a:r>
            <a:r>
              <a:rPr lang="en-US">
                <a:solidFill>
                  <a:srgbClr val="7030A0"/>
                </a:solidFill>
                <a:cs typeface="Calibri"/>
              </a:rPr>
              <a:t>database</a:t>
            </a:r>
            <a:r>
              <a:rPr lang="en-US">
                <a:cs typeface="Calibri"/>
              </a:rPr>
              <a:t> where message evidence is stored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Step 2: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 contains the message content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Step 3: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column</a:t>
            </a:r>
            <a:r>
              <a:rPr lang="en-US">
                <a:cs typeface="Calibri"/>
              </a:rPr>
              <a:t> contains the message content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Step 4: Find the message content  in a </a:t>
            </a:r>
            <a:r>
              <a:rPr lang="en-US">
                <a:solidFill>
                  <a:srgbClr val="7030A0"/>
                </a:solidFill>
                <a:cs typeface="Calibri"/>
              </a:rPr>
              <a:t>cell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859-C557-4E70-9BB3-33411F31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</a:t>
            </a:r>
            <a:r>
              <a:rPr lang="en-US">
                <a:cs typeface="Calibri"/>
              </a:rPr>
              <a:t>Find database where message evidence is stored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26761E-DCB1-4209-8B9B-7451C5DA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7" y="2465757"/>
            <a:ext cx="9082181" cy="3332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4C85C-66BB-494C-BBE9-8D4863380919}"/>
              </a:ext>
            </a:extLst>
          </p:cNvPr>
          <p:cNvSpPr/>
          <p:nvPr/>
        </p:nvSpPr>
        <p:spPr>
          <a:xfrm>
            <a:off x="1308352" y="2876373"/>
            <a:ext cx="8520546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F9109D-7414-49D5-A1D2-03B4A49EDABA}"/>
              </a:ext>
            </a:extLst>
          </p:cNvPr>
          <p:cNvSpPr txBox="1"/>
          <p:nvPr/>
        </p:nvSpPr>
        <p:spPr>
          <a:xfrm>
            <a:off x="8166353" y="2466692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C0C1E-4EB2-4D84-9FDC-557BDA690067}"/>
              </a:ext>
            </a:extLst>
          </p:cNvPr>
          <p:cNvSpPr txBox="1"/>
          <p:nvPr/>
        </p:nvSpPr>
        <p:spPr>
          <a:xfrm>
            <a:off x="758687" y="2096425"/>
            <a:ext cx="41910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682DE-E016-457B-88C7-13A9090B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05D3-E4C8-4A8C-83C3-50B9D35C7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94F0-AEA2-41AD-AA40-7E421D37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979743"/>
            <a:ext cx="8915494" cy="358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9260D-ABD0-44FF-984F-9DE07BB61D64}"/>
              </a:ext>
            </a:extLst>
          </p:cNvPr>
          <p:cNvSpPr/>
          <p:nvPr/>
        </p:nvSpPr>
        <p:spPr>
          <a:xfrm>
            <a:off x="1523337" y="2394671"/>
            <a:ext cx="8409708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AB0D-7084-455B-934B-562182051960}"/>
              </a:ext>
            </a:extLst>
          </p:cNvPr>
          <p:cNvSpPr/>
          <p:nvPr/>
        </p:nvSpPr>
        <p:spPr>
          <a:xfrm>
            <a:off x="1527666" y="3687474"/>
            <a:ext cx="1080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5113-9E95-43C5-BC3B-6A8F00B59593}"/>
              </a:ext>
            </a:extLst>
          </p:cNvPr>
          <p:cNvSpPr txBox="1"/>
          <p:nvPr/>
        </p:nvSpPr>
        <p:spPr>
          <a:xfrm>
            <a:off x="1021080" y="1610411"/>
            <a:ext cx="33720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ED7-D2F2-4B9F-B732-30880412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Step 2: </a:t>
            </a:r>
            <a:r>
              <a:rPr lang="en-US">
                <a:cs typeface="Calibri"/>
              </a:rPr>
              <a:t>Find the 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 contains the message content with timestamps</a:t>
            </a:r>
            <a:endParaRPr lang="en-US"/>
          </a:p>
        </p:txBody>
      </p:sp>
      <p:pic>
        <p:nvPicPr>
          <p:cNvPr id="5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72F5DF-E6FC-47E2-9AE9-E525F6D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0470"/>
            <a:ext cx="10863262" cy="754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1DF641-C37F-443A-BACA-93CF1116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69" y="3277320"/>
            <a:ext cx="4124324" cy="3454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BB418A-D788-4AF2-83A8-8EF87E3885D2}"/>
              </a:ext>
            </a:extLst>
          </p:cNvPr>
          <p:cNvSpPr/>
          <p:nvPr/>
        </p:nvSpPr>
        <p:spPr>
          <a:xfrm>
            <a:off x="1305142" y="2736212"/>
            <a:ext cx="104047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045F9-4A52-4517-93E5-4E91DC3165DA}"/>
              </a:ext>
            </a:extLst>
          </p:cNvPr>
          <p:cNvSpPr/>
          <p:nvPr/>
        </p:nvSpPr>
        <p:spPr>
          <a:xfrm>
            <a:off x="7207730" y="3844653"/>
            <a:ext cx="886692" cy="249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AEDAA-5498-4C2B-8632-0C655FDB5233}"/>
              </a:ext>
            </a:extLst>
          </p:cNvPr>
          <p:cNvSpPr/>
          <p:nvPr/>
        </p:nvSpPr>
        <p:spPr>
          <a:xfrm>
            <a:off x="7201668" y="5851179"/>
            <a:ext cx="664585" cy="17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A180-4FEF-4081-AA1E-72A89125FCA8}"/>
              </a:ext>
            </a:extLst>
          </p:cNvPr>
          <p:cNvSpPr/>
          <p:nvPr/>
        </p:nvSpPr>
        <p:spPr>
          <a:xfrm>
            <a:off x="7201668" y="6363798"/>
            <a:ext cx="761567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20A41-6CAE-42BD-A600-7D3B9D7B44CB}"/>
              </a:ext>
            </a:extLst>
          </p:cNvPr>
          <p:cNvSpPr txBox="1"/>
          <p:nvPr/>
        </p:nvSpPr>
        <p:spPr>
          <a:xfrm>
            <a:off x="829757" y="1989343"/>
            <a:ext cx="39079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database (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AEE8B-8DA1-4AE7-97B4-F9B1B2798999}"/>
              </a:ext>
            </a:extLst>
          </p:cNvPr>
          <p:cNvCxnSpPr>
            <a:cxnSpLocks/>
          </p:cNvCxnSpPr>
          <p:nvPr/>
        </p:nvCxnSpPr>
        <p:spPr>
          <a:xfrm>
            <a:off x="4118776" y="5414838"/>
            <a:ext cx="2926080" cy="522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BD117-8D92-421B-8246-C072D990ADDE}"/>
              </a:ext>
            </a:extLst>
          </p:cNvPr>
          <p:cNvSpPr txBox="1"/>
          <p:nvPr/>
        </p:nvSpPr>
        <p:spPr>
          <a:xfrm>
            <a:off x="829756" y="5242752"/>
            <a:ext cx="516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messages metadata (e.g., timestamps)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09B31-2C3D-49DB-8FFC-D6002182B177}"/>
              </a:ext>
            </a:extLst>
          </p:cNvPr>
          <p:cNvSpPr txBox="1"/>
          <p:nvPr/>
        </p:nvSpPr>
        <p:spPr>
          <a:xfrm>
            <a:off x="829756" y="3890404"/>
            <a:ext cx="378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actual message content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820C4-6284-427A-8813-A632BDEA213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614575" y="4007162"/>
            <a:ext cx="2583345" cy="67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Step 3: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column</a:t>
            </a:r>
            <a:r>
              <a:rPr lang="en-US">
                <a:cs typeface="Calibri"/>
              </a:rPr>
              <a:t> contains the message received timestamp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6A06632-27E2-4282-A23D-D81580E9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2" y="5281012"/>
            <a:ext cx="3910012" cy="101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8B22E-24B2-443A-901D-D918E793A70D}"/>
              </a:ext>
            </a:extLst>
          </p:cNvPr>
          <p:cNvSpPr txBox="1"/>
          <p:nvPr/>
        </p:nvSpPr>
        <p:spPr>
          <a:xfrm>
            <a:off x="7146132" y="4900488"/>
            <a:ext cx="37312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</a:t>
            </a:r>
            <a:r>
              <a:rPr lang="en-US">
                <a:cs typeface="Calibri"/>
              </a:rPr>
              <a:t>Message </a:t>
            </a:r>
            <a:r>
              <a:rPr lang="en-US">
                <a:solidFill>
                  <a:srgbClr val="FF0000"/>
                </a:solidFill>
                <a:cs typeface="Calibri"/>
              </a:rPr>
              <a:t>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C9AD75-8DBE-4E56-9286-BABF32885010}"/>
              </a:ext>
            </a:extLst>
          </p:cNvPr>
          <p:cNvCxnSpPr>
            <a:cxnSpLocks/>
          </p:cNvCxnSpPr>
          <p:nvPr/>
        </p:nvCxnSpPr>
        <p:spPr>
          <a:xfrm>
            <a:off x="6310313" y="3433639"/>
            <a:ext cx="1462087" cy="1426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E78AB-79AE-4019-AE2C-06C82F4AE655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812B-C56B-482E-830D-56ADDF35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Step 4: Find the message content  in a </a:t>
            </a:r>
            <a:r>
              <a:rPr lang="en-US">
                <a:solidFill>
                  <a:srgbClr val="7030A0"/>
                </a:solidFill>
                <a:cs typeface="Calibri"/>
              </a:rPr>
              <a:t>cell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46832-3177-4A29-871B-A639415D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BC0D9-4CF6-4EE9-9E12-47A071E542E5}"/>
              </a:ext>
            </a:extLst>
          </p:cNvPr>
          <p:cNvSpPr txBox="1"/>
          <p:nvPr/>
        </p:nvSpPr>
        <p:spPr>
          <a:xfrm>
            <a:off x="609601" y="1905375"/>
            <a:ext cx="20685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conversation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64693-170D-4C45-BB64-837C4C804CC2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854F-1913-490D-8AD7-1EBAEE79E09D}"/>
              </a:ext>
            </a:extLst>
          </p:cNvPr>
          <p:cNvSpPr/>
          <p:nvPr/>
        </p:nvSpPr>
        <p:spPr>
          <a:xfrm>
            <a:off x="1156997" y="2652211"/>
            <a:ext cx="1139605" cy="2407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A4087-CA54-4087-AE93-14E59CE91D78}"/>
              </a:ext>
            </a:extLst>
          </p:cNvPr>
          <p:cNvCxnSpPr>
            <a:cxnSpLocks/>
          </p:cNvCxnSpPr>
          <p:nvPr/>
        </p:nvCxnSpPr>
        <p:spPr>
          <a:xfrm flipH="1">
            <a:off x="2226365" y="2308948"/>
            <a:ext cx="341906" cy="35529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9FCCE1-E1EB-4E36-90B6-A68B3D2D02F7}"/>
              </a:ext>
            </a:extLst>
          </p:cNvPr>
          <p:cNvSpPr txBox="1"/>
          <p:nvPr/>
        </p:nvSpPr>
        <p:spPr>
          <a:xfrm>
            <a:off x="772691" y="5279666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conversation_id</a:t>
            </a:r>
            <a:r>
              <a:rPr lang="en-GB"/>
              <a:t>=2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0C0A4-840C-46AE-A4E6-940821FF4BAB}"/>
              </a:ext>
            </a:extLst>
          </p:cNvPr>
          <p:cNvCxnSpPr>
            <a:cxnSpLocks/>
          </p:cNvCxnSpPr>
          <p:nvPr/>
        </p:nvCxnSpPr>
        <p:spPr>
          <a:xfrm flipH="1" flipV="1">
            <a:off x="2226366" y="3355451"/>
            <a:ext cx="230587" cy="1852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DCA148-79F8-4EC2-BEBF-24092D16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122626"/>
            <a:ext cx="10041731" cy="313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8EBFE-DE16-4671-90B9-432CA262DD4D}"/>
              </a:ext>
            </a:extLst>
          </p:cNvPr>
          <p:cNvSpPr/>
          <p:nvPr/>
        </p:nvSpPr>
        <p:spPr>
          <a:xfrm>
            <a:off x="1385607" y="2661699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038A2-524F-46E6-A65C-47C4B0C7ADAC}"/>
              </a:ext>
            </a:extLst>
          </p:cNvPr>
          <p:cNvSpPr/>
          <p:nvPr/>
        </p:nvSpPr>
        <p:spPr>
          <a:xfrm>
            <a:off x="3382564" y="2649793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73623-575B-4098-82AE-FE69A5F72985}"/>
              </a:ext>
            </a:extLst>
          </p:cNvPr>
          <p:cNvSpPr/>
          <p:nvPr/>
        </p:nvSpPr>
        <p:spPr>
          <a:xfrm>
            <a:off x="8764189" y="2661699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C972F-E3B4-4FE3-9F9B-DE21F957540F}"/>
              </a:ext>
            </a:extLst>
          </p:cNvPr>
          <p:cNvSpPr txBox="1"/>
          <p:nvPr/>
        </p:nvSpPr>
        <p:spPr>
          <a:xfrm>
            <a:off x="4658915" y="28902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13A52-00A5-4144-849D-5EBAA3837CE0}"/>
              </a:ext>
            </a:extLst>
          </p:cNvPr>
          <p:cNvSpPr/>
          <p:nvPr/>
        </p:nvSpPr>
        <p:spPr>
          <a:xfrm>
            <a:off x="1453751" y="3257012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7D58-4CAE-4DF2-A772-A4DB3C912145}"/>
              </a:ext>
            </a:extLst>
          </p:cNvPr>
          <p:cNvSpPr txBox="1"/>
          <p:nvPr/>
        </p:nvSpPr>
        <p:spPr>
          <a:xfrm>
            <a:off x="1075134" y="1741507"/>
            <a:ext cx="32615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_id=2 in conversations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385FF-D8AE-403D-93BD-7E9A7C6FEE0F}"/>
              </a:ext>
            </a:extLst>
          </p:cNvPr>
          <p:cNvSpPr txBox="1"/>
          <p:nvPr/>
        </p:nvSpPr>
        <p:spPr>
          <a:xfrm>
            <a:off x="6030514" y="827815"/>
            <a:ext cx="326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Calibri"/>
              </a:rPr>
              <a:t>Solution</a:t>
            </a:r>
            <a:r>
              <a:rPr lang="en-US">
                <a:solidFill>
                  <a:srgbClr val="7030A0"/>
                </a:solidFill>
                <a:cs typeface="Calibri"/>
              </a:rPr>
              <a:t>: message content 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sent on Jan 29, 2020 at 06:20:43 pm</a:t>
            </a:r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8DED7-078D-4BF2-A1AC-AAAA34178690}"/>
              </a:ext>
            </a:extLst>
          </p:cNvPr>
          <p:cNvCxnSpPr>
            <a:cxnSpLocks/>
          </p:cNvCxnSpPr>
          <p:nvPr/>
        </p:nvCxnSpPr>
        <p:spPr>
          <a:xfrm>
            <a:off x="7823413" y="1534817"/>
            <a:ext cx="1468634" cy="1722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9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b. </a:t>
            </a:r>
            <a:r>
              <a:rPr lang="en-GB">
                <a:ea typeface="+mn-lt"/>
                <a:cs typeface="+mn-lt"/>
              </a:rPr>
              <a:t>When was message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sent</a:t>
            </a:r>
            <a:r>
              <a:rPr lang="en-GB">
                <a:ea typeface="+mn-lt"/>
                <a:cs typeface="+mn-lt"/>
              </a:rPr>
              <a:t> by the other person?</a:t>
            </a: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CE2D43-C0ED-4B5A-AAE7-D2B7A9D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6" y="5275485"/>
            <a:ext cx="3671887" cy="9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9AE4A-7BDB-408C-9766-B458C64F948E}"/>
              </a:ext>
            </a:extLst>
          </p:cNvPr>
          <p:cNvSpPr txBox="1"/>
          <p:nvPr/>
        </p:nvSpPr>
        <p:spPr>
          <a:xfrm>
            <a:off x="1704975" y="4900487"/>
            <a:ext cx="31930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Message </a:t>
            </a:r>
            <a:r>
              <a:rPr lang="en-US">
                <a:solidFill>
                  <a:srgbClr val="FF0000"/>
                </a:solidFill>
              </a:rPr>
              <a:t>sent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4865A-7239-4014-AE02-26967C9B842E}"/>
              </a:ext>
            </a:extLst>
          </p:cNvPr>
          <p:cNvCxnSpPr/>
          <p:nvPr/>
        </p:nvCxnSpPr>
        <p:spPr>
          <a:xfrm flipH="1">
            <a:off x="3081338" y="3421731"/>
            <a:ext cx="478632" cy="1450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181209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In the same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8EB17-7859-4CEC-940A-B251E3F40BEE}"/>
              </a:ext>
            </a:extLst>
          </p:cNvPr>
          <p:cNvSpPr/>
          <p:nvPr/>
        </p:nvSpPr>
        <p:spPr>
          <a:xfrm>
            <a:off x="2891706" y="2664241"/>
            <a:ext cx="1139605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BD51-FF9C-4109-A096-C9BE7C04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c. Who sent the message?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EC8AF7-C692-47C6-B2FE-29C40945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561899"/>
            <a:ext cx="10041731" cy="31355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77DD1B-5622-4E8B-B4EA-A80F77F811E6}"/>
              </a:ext>
            </a:extLst>
          </p:cNvPr>
          <p:cNvSpPr/>
          <p:nvPr/>
        </p:nvSpPr>
        <p:spPr>
          <a:xfrm>
            <a:off x="1385607" y="3100972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2A7EF-5A1E-47C1-B890-79AB951A1B11}"/>
              </a:ext>
            </a:extLst>
          </p:cNvPr>
          <p:cNvSpPr/>
          <p:nvPr/>
        </p:nvSpPr>
        <p:spPr>
          <a:xfrm>
            <a:off x="3382564" y="3089066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4969-0D95-4C6B-AF9B-07BB1403EC44}"/>
              </a:ext>
            </a:extLst>
          </p:cNvPr>
          <p:cNvSpPr/>
          <p:nvPr/>
        </p:nvSpPr>
        <p:spPr>
          <a:xfrm>
            <a:off x="8764189" y="3100972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04BDE-B876-443F-8D9E-ED96ACA6AF6E}"/>
              </a:ext>
            </a:extLst>
          </p:cNvPr>
          <p:cNvSpPr txBox="1"/>
          <p:nvPr/>
        </p:nvSpPr>
        <p:spPr>
          <a:xfrm>
            <a:off x="4658915" y="33295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F34E0-6068-4DB2-B01A-BA9AAC6C49AE}"/>
              </a:ext>
            </a:extLst>
          </p:cNvPr>
          <p:cNvSpPr/>
          <p:nvPr/>
        </p:nvSpPr>
        <p:spPr>
          <a:xfrm>
            <a:off x="1453751" y="3696285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75C3F-FB97-4E50-A713-0CFCC39CC59C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flipH="1">
            <a:off x="3680221" y="2180899"/>
            <a:ext cx="1265358" cy="908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703BB-F7C6-46BD-BD1D-0E63054B5263}"/>
              </a:ext>
            </a:extLst>
          </p:cNvPr>
          <p:cNvSpPr txBox="1"/>
          <p:nvPr/>
        </p:nvSpPr>
        <p:spPr>
          <a:xfrm>
            <a:off x="3876432" y="1534568"/>
            <a:ext cx="213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7030A0"/>
                </a:solidFill>
                <a:cs typeface="Calibri"/>
              </a:rPr>
              <a:t>phone number of the sender/receiver</a:t>
            </a:r>
          </a:p>
        </p:txBody>
      </p:sp>
    </p:spTree>
    <p:extLst>
      <p:ext uri="{BB962C8B-B14F-4D97-AF65-F5344CB8AC3E}">
        <p14:creationId xmlns:p14="http://schemas.microsoft.com/office/powerpoint/2010/main" val="129809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1C845-76D3-430F-8315-7DFB895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d. Has the message been read?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CE26-7C09-41FF-B8D2-C4CD4ABC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124736"/>
            <a:ext cx="10744199" cy="1961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9DDC-3CE1-458C-9A01-916A98BB611E}"/>
              </a:ext>
            </a:extLst>
          </p:cNvPr>
          <p:cNvSpPr txBox="1"/>
          <p:nvPr/>
        </p:nvSpPr>
        <p:spPr>
          <a:xfrm>
            <a:off x="510989" y="2721163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D5AD2-F3F7-466C-A9F2-414207EA8FCF}"/>
              </a:ext>
            </a:extLst>
          </p:cNvPr>
          <p:cNvSpPr/>
          <p:nvPr/>
        </p:nvSpPr>
        <p:spPr>
          <a:xfrm>
            <a:off x="10829364" y="3471863"/>
            <a:ext cx="425824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0B2B6-1203-45BF-A120-C5E2552381F3}"/>
              </a:ext>
            </a:extLst>
          </p:cNvPr>
          <p:cNvSpPr txBox="1"/>
          <p:nvPr/>
        </p:nvSpPr>
        <p:spPr>
          <a:xfrm>
            <a:off x="7653617" y="1907357"/>
            <a:ext cx="360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Seen: read flag</a:t>
            </a:r>
          </a:p>
          <a:p>
            <a:r>
              <a:rPr lang="en-GB"/>
              <a:t>0: False, message has not been seen</a:t>
            </a:r>
          </a:p>
          <a:p>
            <a:r>
              <a:rPr lang="en-GB"/>
              <a:t>1: True means its has been 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EF0BBE-CBE1-4CA8-A4D8-500CF6A8BD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454403" y="2830687"/>
            <a:ext cx="1374961" cy="598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54F-8F63-43FB-8D70-9858217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6431-E946-4244-AB44-1B51F1AC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Locate the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packages.xml </a:t>
            </a:r>
            <a:r>
              <a:rPr lang="en-US" dirty="0">
                <a:cs typeface="Calibri"/>
              </a:rPr>
              <a:t>for the metadata of the application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Look at the application directories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Go to the "databases" directory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Open </a:t>
            </a:r>
            <a:r>
              <a:rPr lang="en-US" dirty="0" err="1">
                <a:solidFill>
                  <a:schemeClr val="accent5"/>
                </a:solidFill>
                <a:cs typeface="Calibri"/>
              </a:rPr>
              <a:t>bugle_db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Explore these tables: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messages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conversations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Fetch the information needed from these tables</a:t>
            </a:r>
            <a:endParaRPr lang="en-US" dirty="0">
              <a:ea typeface="+mn-lt"/>
              <a:cs typeface="+mn-lt"/>
            </a:endParaRPr>
          </a:p>
          <a:p>
            <a:pPr marL="685800"/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97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Google Mobile Services (GMS)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2664599"/>
          </a:xfrm>
        </p:spPr>
        <p:txBody>
          <a:bodyPr>
            <a:normAutofit/>
          </a:bodyPr>
          <a:lstStyle/>
          <a:p>
            <a:r>
              <a:rPr lang="en-GB"/>
              <a:t>GMS is a collection of Google applications and 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</a:t>
            </a:r>
            <a:r>
              <a:rPr lang="en-GB"/>
              <a:t> </a:t>
            </a:r>
          </a:p>
          <a:p>
            <a:pPr lvl="1"/>
            <a:r>
              <a:rPr lang="en-GB"/>
              <a:t>Google proprietary/native application</a:t>
            </a:r>
          </a:p>
          <a:p>
            <a:r>
              <a:rPr lang="en-GB"/>
              <a:t>GMS helps support functionality across devices. </a:t>
            </a:r>
          </a:p>
          <a:p>
            <a:pPr lvl="1"/>
            <a:r>
              <a:rPr lang="en-GB"/>
              <a:t>These apps work together seamlessly to ensure your device provides a great user experience right out of the box.</a:t>
            </a:r>
            <a:endParaRPr lang="en-US"/>
          </a:p>
          <a:p>
            <a:r>
              <a:rPr lang="en-US"/>
              <a:t>GMS package pattern: </a:t>
            </a:r>
            <a:r>
              <a:rPr lang="en-US" i="1" err="1">
                <a:solidFill>
                  <a:srgbClr val="C00000"/>
                </a:solidFill>
              </a:rPr>
              <a:t>com.google.android.</a:t>
            </a:r>
            <a:r>
              <a:rPr lang="en-US" i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calculator</a:t>
            </a:r>
            <a:endParaRPr lang="en-US" i="1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4415692" y="4353169"/>
            <a:ext cx="1203570" cy="504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57" y="4858046"/>
            <a:ext cx="4496706" cy="17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Google will require all Android devices launched after January 31, 2020 to  run Android 10 - Smartphone Camp">
            <a:extLst>
              <a:ext uri="{FF2B5EF4-FFF2-40B4-BE49-F238E27FC236}">
                <a16:creationId xmlns:a16="http://schemas.microsoft.com/office/drawing/2014/main" id="{7E346897-3DE6-49D7-9CE4-BBD21FDE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46" y="0"/>
            <a:ext cx="4023948" cy="19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Google GMS Apps: </a:t>
            </a:r>
            <a:r>
              <a:rPr lang="en-US" sz="4400" i="1">
                <a:solidFill>
                  <a:srgbClr val="C00000"/>
                </a:solidFill>
              </a:rPr>
              <a:t>com.google.*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/>
              <a:t>‘</a:t>
            </a:r>
            <a:r>
              <a:rPr lang="en-GB" sz="1100" i="1" err="1">
                <a:solidFill>
                  <a:srgbClr val="FF0000"/>
                </a:solidFill>
              </a:rPr>
              <a:t>dreamliner</a:t>
            </a:r>
            <a:r>
              <a:rPr lang="en-GB" sz="1100"/>
              <a:t>’ wireless charging widget support</a:t>
            </a:r>
            <a:endParaRPr lang="en-US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E8B1-48C2-4781-85D7-D55E297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Investigating</a:t>
            </a:r>
            <a:r>
              <a:rPr lang="en-US">
                <a:cs typeface="Calibri Light"/>
              </a:rPr>
              <a:t> 3 GMS Apps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6A46-14E2-420B-B910-2D8EC3A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2696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cs typeface="Calibri"/>
              </a:rPr>
              <a:t>Investigating Google Messages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ea typeface="+mn-lt"/>
                <a:cs typeface="+mn-lt"/>
              </a:rPr>
              <a:t>com.google.android.apps.messaging</a:t>
            </a:r>
            <a:endParaRPr lang="en-US" i="1" err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Maps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com.google.android.apps.maps</a:t>
            </a:r>
            <a:endParaRPr lang="en-US" i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Photos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com.google.android.apps.photos</a:t>
            </a:r>
            <a:endParaRPr lang="en-US" i="1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4BF29-82CF-435B-B9F6-1E82FA9E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57132"/>
            <a:ext cx="4564855" cy="1933612"/>
          </a:xfrm>
          <a:prstGeom prst="rect">
            <a:avLst/>
          </a:prstGeom>
        </p:spPr>
      </p:pic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1F16502-D088-4E7E-B9FF-CE3FDE8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2" y="2238861"/>
            <a:ext cx="4219575" cy="2058811"/>
          </a:xfrm>
          <a:prstGeom prst="rect">
            <a:avLst/>
          </a:prstGeom>
        </p:spPr>
      </p:pic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C6C0C08-92A5-4EE7-AAEE-1430A41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8" y="4394136"/>
            <a:ext cx="4291012" cy="21892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2CD51F-B5BA-4C44-A599-093212B8237A}"/>
              </a:ext>
            </a:extLst>
          </p:cNvPr>
          <p:cNvCxnSpPr/>
          <p:nvPr/>
        </p:nvCxnSpPr>
        <p:spPr>
          <a:xfrm flipV="1">
            <a:off x="6067425" y="1814510"/>
            <a:ext cx="1652584" cy="33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E004-F066-423B-9E9B-8FC4347AA236}"/>
              </a:ext>
            </a:extLst>
          </p:cNvPr>
          <p:cNvCxnSpPr>
            <a:cxnSpLocks/>
          </p:cNvCxnSpPr>
          <p:nvPr/>
        </p:nvCxnSpPr>
        <p:spPr>
          <a:xfrm flipV="1">
            <a:off x="5829301" y="3374229"/>
            <a:ext cx="1676397" cy="14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B70D91-1262-4128-A156-371621D58395}"/>
              </a:ext>
            </a:extLst>
          </p:cNvPr>
          <p:cNvCxnSpPr>
            <a:cxnSpLocks/>
          </p:cNvCxnSpPr>
          <p:nvPr/>
        </p:nvCxnSpPr>
        <p:spPr>
          <a:xfrm>
            <a:off x="6126956" y="4364828"/>
            <a:ext cx="569116" cy="39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BB4A-BD20-4C76-8198-17680B8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Investigating Google Messages</a:t>
            </a:r>
          </a:p>
        </p:txBody>
      </p:sp>
    </p:spTree>
    <p:extLst>
      <p:ext uri="{BB962C8B-B14F-4D97-AF65-F5344CB8AC3E}">
        <p14:creationId xmlns:p14="http://schemas.microsoft.com/office/powerpoint/2010/main" val="31866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3C7EE-8741-45FF-812C-E70861E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Messages?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C41-D1E1-4FF6-AA48-FF848B0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" y="1576906"/>
            <a:ext cx="2818587" cy="511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6EAC-E8B7-4C6F-B64A-E4B2C002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87" y="1633797"/>
            <a:ext cx="2614854" cy="5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27761-396E-461D-AB29-2FBD9FF4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58" y="1633797"/>
            <a:ext cx="2556763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778D8-1720-4E9D-801D-50F7CE3F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00" y="1633797"/>
            <a:ext cx="2526765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9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7707-F199-43FA-999F-E54A190B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invoke Google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97D0-CC6F-4E67-BB97-98182912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98" y="736370"/>
            <a:ext cx="2638650" cy="538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A475-6B5C-42EF-BFEB-14C1F6DB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75" y="736370"/>
            <a:ext cx="2611851" cy="5385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81BCD-9B36-4BA9-BAB0-F85BF29A6C37}"/>
              </a:ext>
            </a:extLst>
          </p:cNvPr>
          <p:cNvSpPr txBox="1"/>
          <p:nvPr/>
        </p:nvSpPr>
        <p:spPr>
          <a:xfrm>
            <a:off x="5027459" y="367037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ABEEE-617A-4468-B978-B3E0B81867EC}"/>
              </a:ext>
            </a:extLst>
          </p:cNvPr>
          <p:cNvSpPr txBox="1"/>
          <p:nvPr/>
        </p:nvSpPr>
        <p:spPr>
          <a:xfrm>
            <a:off x="8529336" y="367036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FBE1-CF77-4951-8C2C-2718EB81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Google Messages </a:t>
            </a:r>
            <a:r>
              <a:rPr lang="en-US" i="1" dirty="0">
                <a:solidFill>
                  <a:srgbClr val="FF0000"/>
                </a:solidFill>
                <a:cs typeface="Calibri Light"/>
              </a:rPr>
              <a:t>vs.</a:t>
            </a:r>
            <a:r>
              <a:rPr lang="en-US" dirty="0">
                <a:cs typeface="Calibri Light"/>
              </a:rPr>
              <a:t> AOSP messaging function of telephony service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4E25B4-1EA0-DE06-CC12-DEDB8A10F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99844"/>
              </p:ext>
            </p:extLst>
          </p:nvPr>
        </p:nvGraphicFramePr>
        <p:xfrm>
          <a:off x="766010" y="1899779"/>
          <a:ext cx="10515600" cy="39319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901584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15907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90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Google Messages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AOSP Messaging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18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Rich Communication Services (RCS) Support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5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SMS/MMS Support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246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Web Interface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371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Smart Features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(spam protection, suggestions)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87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End-to-End Encryption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 (for RCS)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38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Customization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Themes, chat bubbles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Minimal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50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Integration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Google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862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Resource Usage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53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Availability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Pre-installed or Play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Stock Android or custom ROMs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616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4A50FAE-B664-02AF-384B-2C76467B0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73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8127C-48E0-FE17-FD3B-304A0F82BDF5}"/>
              </a:ext>
            </a:extLst>
          </p:cNvPr>
          <p:cNvSpPr txBox="1"/>
          <p:nvPr/>
        </p:nvSpPr>
        <p:spPr>
          <a:xfrm>
            <a:off x="712871" y="6040790"/>
            <a:ext cx="107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RCS</a:t>
            </a:r>
            <a:r>
              <a:rPr lang="en-GB" dirty="0"/>
              <a:t>: read receipts, typing indicators, high-quality media sharing, and group chats over Wi-Fi or mobile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1358</Words>
  <Application>Microsoft Office PowerPoint</Application>
  <PresentationFormat>Widescreen</PresentationFormat>
  <Paragraphs>213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Pixel 3 GMS App Investigations</vt:lpstr>
      <vt:lpstr>Background</vt:lpstr>
      <vt:lpstr>Google Mobile Services (GMS)</vt:lpstr>
      <vt:lpstr>Show all Google GMS Apps: com.google.*</vt:lpstr>
      <vt:lpstr>Investigating 3 GMS Apps</vt:lpstr>
      <vt:lpstr>Investigating Google Messages</vt:lpstr>
      <vt:lpstr>What is Google Messages?</vt:lpstr>
      <vt:lpstr>How to invoke Google Messages</vt:lpstr>
      <vt:lpstr>Google Messages vs. AOSP messaging function of telephony service</vt:lpstr>
      <vt:lpstr>Where does evidence come from?</vt:lpstr>
      <vt:lpstr>1. How to find Messages app description </vt:lpstr>
      <vt:lpstr>A: Locate the packages.xml file</vt:lpstr>
      <vt:lpstr>B: Exam metadata </vt:lpstr>
      <vt:lpstr>Metadata attributes of packages.xml</vt:lpstr>
      <vt:lpstr>2. How to find evidence generated by Messages functionalities</vt:lpstr>
      <vt:lpstr>A messaging scenario </vt:lpstr>
      <vt:lpstr>Forensic questions related to messaging</vt:lpstr>
      <vt:lpstr>a. What is the content of the message the phone received on Jan 29, 2020 at 06:20:45 pm?</vt:lpstr>
      <vt:lpstr>Step 1: Find database where message evidence is stored</vt:lpstr>
      <vt:lpstr>PowerPoint Presentation</vt:lpstr>
      <vt:lpstr>Step 2: Find the table contains the message content with timestamps</vt:lpstr>
      <vt:lpstr>Step 3: Find the column contains the message received timestamp</vt:lpstr>
      <vt:lpstr>Step 4: Find the message content  in a cell</vt:lpstr>
      <vt:lpstr>PowerPoint Presentation</vt:lpstr>
      <vt:lpstr>b. When was message sent by the other person?</vt:lpstr>
      <vt:lpstr>c. Who sent the message?</vt:lpstr>
      <vt:lpstr>d. Has the message been read?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2025-01-01T14:54:45Z</dcterms:modified>
</cp:coreProperties>
</file>